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Lst>
  <p:sldSz cx="6858000" cy="9144000" type="screen4x3"/>
  <p:notesSz cx="6888163" cy="100203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990000"/>
    <a:srgbClr val="C00000"/>
    <a:srgbClr val="CC0066"/>
    <a:srgbClr val="740000"/>
    <a:srgbClr val="FFFF00"/>
    <a:srgbClr val="000000"/>
    <a:srgbClr val="990033"/>
    <a:srgbClr val="FF99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4579" autoAdjust="0"/>
  </p:normalViewPr>
  <p:slideViewPr>
    <p:cSldViewPr>
      <p:cViewPr>
        <p:scale>
          <a:sx n="150" d="100"/>
          <a:sy n="150" d="100"/>
        </p:scale>
        <p:origin x="-708" y="6084"/>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568"/>
            <a:ext cx="5829300" cy="1960033"/>
          </a:xfrm>
        </p:spPr>
        <p:txBody>
          <a:bodyPr/>
          <a:lstStyle/>
          <a:p>
            <a:r>
              <a:rPr lang="es-ES" smtClean="0"/>
              <a:t>Haga clic para modificar el estilo de título del patrón</a:t>
            </a:r>
            <a:endParaRPr lang="es-BO"/>
          </a:p>
        </p:txBody>
      </p:sp>
      <p:sp>
        <p:nvSpPr>
          <p:cNvPr id="3" name="2 Subtítulo"/>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B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D044F012-EBD7-4EA0-B886-FEF835148312}"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B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9FBECE5-549E-4CF4-AE84-890B6FABE441}"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366185"/>
            <a:ext cx="1543050" cy="7802033"/>
          </a:xfrm>
        </p:spPr>
        <p:txBody>
          <a:bodyPr vert="eaVert"/>
          <a:lstStyle/>
          <a:p>
            <a:r>
              <a:rPr lang="es-ES" smtClean="0"/>
              <a:t>Haga clic para modificar el estilo de título del patrón</a:t>
            </a:r>
            <a:endParaRPr lang="es-BO"/>
          </a:p>
        </p:txBody>
      </p:sp>
      <p:sp>
        <p:nvSpPr>
          <p:cNvPr id="3" name="2 Marcador de texto vertical"/>
          <p:cNvSpPr>
            <a:spLocks noGrp="1"/>
          </p:cNvSpPr>
          <p:nvPr>
            <p:ph type="body" orient="vert" idx="1"/>
          </p:nvPr>
        </p:nvSpPr>
        <p:spPr>
          <a:xfrm>
            <a:off x="342900" y="366185"/>
            <a:ext cx="4514850" cy="780203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5DDFE2A-5E35-4082-A2F8-2156107259B2}"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B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7F25F56-CECA-4A25-9A2A-1858EE3FB310}"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735" y="5875867"/>
            <a:ext cx="5829300" cy="1816100"/>
          </a:xfrm>
        </p:spPr>
        <p:txBody>
          <a:bodyPr anchor="t"/>
          <a:lstStyle>
            <a:lvl1pPr algn="l">
              <a:defRPr sz="4000" b="1" cap="all"/>
            </a:lvl1pPr>
          </a:lstStyle>
          <a:p>
            <a:r>
              <a:rPr lang="es-ES" smtClean="0"/>
              <a:t>Haga clic para modificar el estilo de título del patrón</a:t>
            </a:r>
            <a:endParaRPr lang="es-BO"/>
          </a:p>
        </p:txBody>
      </p:sp>
      <p:sp>
        <p:nvSpPr>
          <p:cNvPr id="3" name="2 Marcador de texto"/>
          <p:cNvSpPr>
            <a:spLocks noGrp="1"/>
          </p:cNvSpPr>
          <p:nvPr>
            <p:ph type="body" idx="1"/>
          </p:nvPr>
        </p:nvSpPr>
        <p:spPr>
          <a:xfrm>
            <a:off x="541735" y="3875618"/>
            <a:ext cx="5829300" cy="2000249"/>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4BC68C-00BD-491E-A25A-AA90F560C4B2}"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BO"/>
          </a:p>
        </p:txBody>
      </p:sp>
      <p:sp>
        <p:nvSpPr>
          <p:cNvPr id="3" name="2 Marcador de contenido"/>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4" name="3 Marcador de contenido"/>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ED05A80-D4F1-4B55-B89F-30DDFA54813F}"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BO"/>
          </a:p>
        </p:txBody>
      </p:sp>
      <p:sp>
        <p:nvSpPr>
          <p:cNvPr id="3" name="2 Marcador de texto"/>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5" name="4 Marcador de texto"/>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FC03C52F-2AA8-4113-82B8-BCD8E5B41541}"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BO"/>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B6EA3680-711F-45C8-88CF-53EE9AB83D29}"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7F147FDE-1D18-42ED-8483-0F6CD89EFA42}"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4067"/>
            <a:ext cx="2256235" cy="1549400"/>
          </a:xfrm>
        </p:spPr>
        <p:txBody>
          <a:bodyPr anchor="b"/>
          <a:lstStyle>
            <a:lvl1pPr algn="l">
              <a:defRPr sz="2000" b="1"/>
            </a:lvl1pPr>
          </a:lstStyle>
          <a:p>
            <a:r>
              <a:rPr lang="es-ES" smtClean="0"/>
              <a:t>Haga clic para modificar el estilo de título del patrón</a:t>
            </a:r>
            <a:endParaRPr lang="es-BO"/>
          </a:p>
        </p:txBody>
      </p:sp>
      <p:sp>
        <p:nvSpPr>
          <p:cNvPr id="3" name="2 Marcador de contenido"/>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BO"/>
          </a:p>
        </p:txBody>
      </p:sp>
      <p:sp>
        <p:nvSpPr>
          <p:cNvPr id="4" name="3 Marcador de texto"/>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951EECA-89D9-425E-A957-0D398CE12EC0}"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216" y="6400800"/>
            <a:ext cx="4114800" cy="755651"/>
          </a:xfrm>
        </p:spPr>
        <p:txBody>
          <a:bodyPr anchor="b"/>
          <a:lstStyle>
            <a:lvl1pPr algn="l">
              <a:defRPr sz="2000" b="1"/>
            </a:lvl1pPr>
          </a:lstStyle>
          <a:p>
            <a:r>
              <a:rPr lang="es-ES" smtClean="0"/>
              <a:t>Haga clic para modificar el estilo de título del patrón</a:t>
            </a:r>
            <a:endParaRPr lang="es-BO"/>
          </a:p>
        </p:txBody>
      </p:sp>
      <p:sp>
        <p:nvSpPr>
          <p:cNvPr id="3" name="2 Marcador de posición de imagen"/>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BO" noProof="0" smtClean="0"/>
          </a:p>
        </p:txBody>
      </p:sp>
      <p:sp>
        <p:nvSpPr>
          <p:cNvPr id="4" name="3 Marcador de texto"/>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5D9D747A-B3F6-4E49-B81D-B527DA1C2627}"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85000"/>
            <a:lumOff val="15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80D1BB8-FF03-4E27-9DC0-09912452A7B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B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Imagen 48" descr="Descripción: Resultado de imagen de infecciones nosocomiales"/>
          <p:cNvPicPr>
            <a:picLocks noChangeAspect="1" noChangeArrowheads="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 y="6204451"/>
            <a:ext cx="6858000" cy="293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Rectangle 2"/>
          <p:cNvSpPr>
            <a:spLocks noGrp="1" noChangeArrowheads="1"/>
          </p:cNvSpPr>
          <p:nvPr>
            <p:ph type="title"/>
          </p:nvPr>
        </p:nvSpPr>
        <p:spPr>
          <a:xfrm>
            <a:off x="0" y="0"/>
            <a:ext cx="6858000" cy="895350"/>
          </a:xfrm>
          <a:solidFill>
            <a:schemeClr val="bg1"/>
          </a:solidFill>
        </p:spPr>
        <p:txBody>
          <a:bodyPr/>
          <a:lstStyle/>
          <a:p>
            <a:pPr eaLnBrk="1" hangingPunct="1"/>
            <a:r>
              <a:rPr lang="es-ES" sz="1600" dirty="0" smtClean="0">
                <a:solidFill>
                  <a:schemeClr val="tx1"/>
                </a:solidFill>
                <a:latin typeface="Times New Roman" pitchFamily="18" charset="0"/>
                <a:cs typeface="Times New Roman" pitchFamily="18" charset="0"/>
              </a:rPr>
              <a:t>UNIVERSIDAD  MAYOR DE  SAN  ANDRES  </a:t>
            </a:r>
            <a:br>
              <a:rPr lang="es-ES" sz="1600" dirty="0" smtClean="0">
                <a:solidFill>
                  <a:schemeClr val="tx1"/>
                </a:solidFill>
                <a:latin typeface="Times New Roman" pitchFamily="18" charset="0"/>
                <a:cs typeface="Times New Roman" pitchFamily="18" charset="0"/>
              </a:rPr>
            </a:br>
            <a:r>
              <a:rPr lang="es-ES" sz="1400" dirty="0" smtClean="0">
                <a:solidFill>
                  <a:schemeClr val="tx1"/>
                </a:solidFill>
                <a:latin typeface="Arial Narrow" pitchFamily="34" charset="0"/>
                <a:cs typeface="Times New Roman" pitchFamily="18" charset="0"/>
              </a:rPr>
              <a:t>FACULTAD DE CIENCIAS FARMACEÚTICAS Y BIOQUÍMICAS</a:t>
            </a:r>
            <a:r>
              <a:rPr lang="es-ES" sz="1600" dirty="0" smtClean="0">
                <a:solidFill>
                  <a:schemeClr val="tx1"/>
                </a:solidFill>
                <a:latin typeface="Times New Roman" pitchFamily="18" charset="0"/>
                <a:cs typeface="Times New Roman" pitchFamily="18" charset="0"/>
              </a:rPr>
              <a:t/>
            </a:r>
            <a:br>
              <a:rPr lang="es-ES" sz="1600" dirty="0" smtClean="0">
                <a:solidFill>
                  <a:schemeClr val="tx1"/>
                </a:solidFill>
                <a:latin typeface="Times New Roman" pitchFamily="18" charset="0"/>
                <a:cs typeface="Times New Roman" pitchFamily="18" charset="0"/>
              </a:rPr>
            </a:br>
            <a:r>
              <a:rPr lang="es-ES" sz="1600" dirty="0" smtClean="0">
                <a:solidFill>
                  <a:schemeClr val="tx1"/>
                </a:solidFill>
                <a:latin typeface="Times New Roman" pitchFamily="18" charset="0"/>
                <a:cs typeface="Times New Roman" pitchFamily="18" charset="0"/>
              </a:rPr>
              <a:t>UNIDAD DE POSTGRADO </a:t>
            </a:r>
            <a:endParaRPr lang="es-ES" sz="1600" dirty="0" smtClean="0">
              <a:solidFill>
                <a:schemeClr val="tx1"/>
              </a:solidFill>
              <a:latin typeface="Times New Roman" pitchFamily="18" charset="0"/>
              <a:cs typeface="Times New Roman" pitchFamily="18" charset="0"/>
            </a:endParaRPr>
          </a:p>
        </p:txBody>
      </p:sp>
      <p:sp>
        <p:nvSpPr>
          <p:cNvPr id="3079" name="Text Box 12"/>
          <p:cNvSpPr>
            <a:spLocks noChangeArrowheads="1"/>
          </p:cNvSpPr>
          <p:nvPr/>
        </p:nvSpPr>
        <p:spPr bwMode="auto">
          <a:xfrm>
            <a:off x="448500" y="5715000"/>
            <a:ext cx="3810003" cy="4237047"/>
          </a:xfrm>
          <a:prstGeom prst="homePlate">
            <a:avLst>
              <a:gd name="adj" fmla="val 24850"/>
            </a:avLst>
          </a:prstGeom>
          <a:noFill/>
          <a:ln>
            <a:headEnd/>
            <a:tailEnd/>
          </a:ln>
        </p:spPr>
        <p:style>
          <a:lnRef idx="0">
            <a:schemeClr val="accent2"/>
          </a:lnRef>
          <a:fillRef idx="3">
            <a:schemeClr val="accent2"/>
          </a:fillRef>
          <a:effectRef idx="3">
            <a:schemeClr val="accent2"/>
          </a:effectRef>
          <a:fontRef idx="minor">
            <a:schemeClr val="lt1"/>
          </a:fontRef>
        </p:style>
        <p:txBody>
          <a:bodyPr wrap="square" lIns="50790" tIns="25395" rIns="50790" bIns="25395">
            <a:spAutoFit/>
          </a:bodyPr>
          <a:lstStyle/>
          <a:p>
            <a:endParaRPr lang="es-ES" sz="1200" b="1" dirty="0" smtClean="0">
              <a:solidFill>
                <a:schemeClr val="tx1"/>
              </a:solidFill>
              <a:latin typeface="+mj-lt"/>
            </a:endParaRPr>
          </a:p>
          <a:p>
            <a:endParaRPr lang="es-ES" sz="1400" b="1" dirty="0" smtClean="0">
              <a:solidFill>
                <a:srgbClr val="990000"/>
              </a:solidFill>
              <a:latin typeface="+mj-lt"/>
            </a:endParaRPr>
          </a:p>
          <a:p>
            <a:endParaRPr lang="es-ES" sz="1400" b="1" dirty="0" smtClean="0">
              <a:solidFill>
                <a:srgbClr val="990000"/>
              </a:solidFill>
              <a:latin typeface="+mj-lt"/>
            </a:endParaRPr>
          </a:p>
          <a:p>
            <a:r>
              <a:rPr lang="es-ES" sz="1200" b="1" dirty="0" smtClean="0">
                <a:solidFill>
                  <a:srgbClr val="990000"/>
                </a:solidFill>
                <a:latin typeface="+mj-lt"/>
              </a:rPr>
              <a:t>REQUISITOS DE ADMISIÓN</a:t>
            </a:r>
          </a:p>
          <a:p>
            <a:pPr lvl="0"/>
            <a:r>
              <a:rPr lang="es-ES" sz="800" b="1" dirty="0" smtClean="0">
                <a:solidFill>
                  <a:schemeClr val="tx1"/>
                </a:solidFill>
                <a:latin typeface="+mj-lt"/>
              </a:rPr>
              <a:t>Formulario </a:t>
            </a:r>
            <a:r>
              <a:rPr lang="es-ES" sz="800" b="1" dirty="0">
                <a:solidFill>
                  <a:schemeClr val="tx1"/>
                </a:solidFill>
                <a:latin typeface="+mj-lt"/>
              </a:rPr>
              <a:t>1 (Admisión</a:t>
            </a:r>
            <a:r>
              <a:rPr lang="es-ES" sz="800" b="1" dirty="0" smtClean="0">
                <a:solidFill>
                  <a:schemeClr val="tx1"/>
                </a:solidFill>
                <a:latin typeface="+mj-lt"/>
              </a:rPr>
              <a:t>) </a:t>
            </a:r>
            <a:endParaRPr lang="es-ES" sz="800" b="1" dirty="0">
              <a:solidFill>
                <a:schemeClr val="tx1"/>
              </a:solidFill>
              <a:latin typeface="+mj-lt"/>
            </a:endParaRPr>
          </a:p>
          <a:p>
            <a:pPr lvl="0"/>
            <a:r>
              <a:rPr lang="es-ES" sz="800" b="1" dirty="0">
                <a:solidFill>
                  <a:schemeClr val="tx1"/>
                </a:solidFill>
                <a:latin typeface="+mj-lt"/>
              </a:rPr>
              <a:t>Formulario 2 (Hoja de Vida)</a:t>
            </a:r>
          </a:p>
          <a:p>
            <a:pPr lvl="0"/>
            <a:r>
              <a:rPr lang="es-ES" sz="800" b="1" dirty="0">
                <a:solidFill>
                  <a:schemeClr val="tx1"/>
                </a:solidFill>
                <a:latin typeface="+mj-lt"/>
              </a:rPr>
              <a:t>Formulario 3 (Plan de Pagos</a:t>
            </a:r>
            <a:r>
              <a:rPr lang="es-ES" sz="800" b="1" dirty="0" smtClean="0">
                <a:solidFill>
                  <a:schemeClr val="tx1"/>
                </a:solidFill>
                <a:latin typeface="+mj-lt"/>
              </a:rPr>
              <a:t>)</a:t>
            </a:r>
          </a:p>
          <a:p>
            <a:r>
              <a:rPr lang="es-ES" sz="800" b="1" dirty="0">
                <a:solidFill>
                  <a:schemeClr val="tx1"/>
                </a:solidFill>
              </a:rPr>
              <a:t>Carta de solicitud dirigida al Coordinador</a:t>
            </a:r>
          </a:p>
          <a:p>
            <a:pPr lvl="0"/>
            <a:r>
              <a:rPr lang="es-ES" sz="800" b="1" dirty="0" err="1" smtClean="0">
                <a:solidFill>
                  <a:schemeClr val="tx1"/>
                </a:solidFill>
                <a:latin typeface="+mj-lt"/>
              </a:rPr>
              <a:t>Curriculum</a:t>
            </a:r>
            <a:r>
              <a:rPr lang="es-ES" sz="800" b="1" dirty="0" smtClean="0">
                <a:solidFill>
                  <a:schemeClr val="tx1"/>
                </a:solidFill>
                <a:latin typeface="+mj-lt"/>
              </a:rPr>
              <a:t> Vitae  </a:t>
            </a:r>
          </a:p>
          <a:p>
            <a:pPr lvl="0"/>
            <a:r>
              <a:rPr lang="es-ES" sz="800" b="1" dirty="0" smtClean="0">
                <a:solidFill>
                  <a:schemeClr val="tx1"/>
                </a:solidFill>
                <a:latin typeface="+mj-lt"/>
              </a:rPr>
              <a:t>Título </a:t>
            </a:r>
            <a:r>
              <a:rPr lang="es-ES" sz="800" b="1" dirty="0">
                <a:solidFill>
                  <a:schemeClr val="tx1"/>
                </a:solidFill>
                <a:latin typeface="+mj-lt"/>
              </a:rPr>
              <a:t>en Provisión Nacional </a:t>
            </a:r>
            <a:r>
              <a:rPr lang="es-ES" sz="800" b="1" dirty="0" smtClean="0">
                <a:solidFill>
                  <a:schemeClr val="tx1"/>
                </a:solidFill>
                <a:latin typeface="+mj-lt"/>
              </a:rPr>
              <a:t>(Fotocopia)</a:t>
            </a:r>
            <a:endParaRPr lang="es-ES" sz="800" b="1" dirty="0">
              <a:solidFill>
                <a:schemeClr val="tx1"/>
              </a:solidFill>
              <a:latin typeface="+mj-lt"/>
            </a:endParaRPr>
          </a:p>
          <a:p>
            <a:pPr lvl="0"/>
            <a:r>
              <a:rPr lang="es-ES" sz="800" b="1" dirty="0">
                <a:solidFill>
                  <a:schemeClr val="tx1"/>
                </a:solidFill>
                <a:latin typeface="+mj-lt"/>
              </a:rPr>
              <a:t>Título Académico (Fotocopia)</a:t>
            </a:r>
          </a:p>
          <a:p>
            <a:pPr lvl="0"/>
            <a:r>
              <a:rPr lang="es-ES" sz="800" b="1" dirty="0">
                <a:solidFill>
                  <a:schemeClr val="tx1"/>
                </a:solidFill>
                <a:latin typeface="+mj-lt"/>
              </a:rPr>
              <a:t>Fotocopia de Cédula de Identidad</a:t>
            </a:r>
          </a:p>
          <a:p>
            <a:pPr lvl="0"/>
            <a:r>
              <a:rPr lang="es-ES" sz="800" b="1" dirty="0">
                <a:solidFill>
                  <a:schemeClr val="tx1"/>
                </a:solidFill>
                <a:latin typeface="+mj-lt"/>
              </a:rPr>
              <a:t>Dos fotografías 4 x 4 (color fondo azul</a:t>
            </a:r>
            <a:r>
              <a:rPr lang="es-ES" sz="800" b="1" dirty="0" smtClean="0">
                <a:solidFill>
                  <a:schemeClr val="tx1"/>
                </a:solidFill>
                <a:latin typeface="+mj-lt"/>
              </a:rPr>
              <a:t>)</a:t>
            </a:r>
          </a:p>
          <a:p>
            <a:pPr lvl="0"/>
            <a:r>
              <a:rPr lang="es-ES" sz="800" b="1" dirty="0" smtClean="0">
                <a:solidFill>
                  <a:schemeClr val="tx1"/>
                </a:solidFill>
                <a:latin typeface="+mj-lt"/>
              </a:rPr>
              <a:t>Folder color </a:t>
            </a:r>
            <a:r>
              <a:rPr lang="es-ES" sz="800" b="1" dirty="0" smtClean="0">
                <a:solidFill>
                  <a:schemeClr val="tx1"/>
                </a:solidFill>
                <a:latin typeface="+mj-lt"/>
              </a:rPr>
              <a:t>verde </a:t>
            </a:r>
            <a:endParaRPr lang="es-ES" sz="800" b="1" dirty="0" smtClean="0">
              <a:solidFill>
                <a:schemeClr val="tx1"/>
              </a:solidFill>
              <a:latin typeface="+mj-lt"/>
            </a:endParaRPr>
          </a:p>
          <a:p>
            <a:pPr lvl="0"/>
            <a:r>
              <a:rPr lang="es-ES" sz="800" b="1" dirty="0" smtClean="0">
                <a:solidFill>
                  <a:schemeClr val="tx1"/>
                </a:solidFill>
                <a:latin typeface="+mj-lt"/>
              </a:rPr>
              <a:t>Nota: Los formularios deberán ser recabados en: farbio.edu.bo/postgrado/</a:t>
            </a:r>
          </a:p>
          <a:p>
            <a:pPr lvl="0"/>
            <a:r>
              <a:rPr lang="es-ES" sz="800" b="1" dirty="0" smtClean="0">
                <a:solidFill>
                  <a:schemeClr val="tx1"/>
                </a:solidFill>
                <a:latin typeface="+mj-lt"/>
              </a:rPr>
              <a:t>Los postulantes aceptados en el programa deberán realizar la presentación de la Fotocopia Legalizada del Título en Provisión Nacional </a:t>
            </a:r>
          </a:p>
          <a:p>
            <a:pPr lvl="0"/>
            <a:endParaRPr lang="es-ES" sz="1000" b="1" dirty="0" smtClean="0">
              <a:solidFill>
                <a:schemeClr val="tx1"/>
              </a:solidFill>
              <a:latin typeface="+mj-lt"/>
            </a:endParaRPr>
          </a:p>
          <a:p>
            <a:r>
              <a:rPr lang="es-ES" sz="1200" b="1" dirty="0" smtClean="0">
                <a:solidFill>
                  <a:srgbClr val="990000"/>
                </a:solidFill>
                <a:latin typeface="+mj-lt"/>
              </a:rPr>
              <a:t>HORARIOS </a:t>
            </a:r>
            <a:endParaRPr lang="es-ES" sz="1200" b="1" dirty="0">
              <a:solidFill>
                <a:srgbClr val="990000"/>
              </a:solidFill>
              <a:latin typeface="+mj-lt"/>
            </a:endParaRPr>
          </a:p>
          <a:p>
            <a:r>
              <a:rPr lang="es-ES" sz="800" b="1" dirty="0">
                <a:solidFill>
                  <a:schemeClr val="tx1"/>
                </a:solidFill>
                <a:latin typeface="+mj-lt"/>
              </a:rPr>
              <a:t>Clases presenciales de Lunes  a Viernes de </a:t>
            </a:r>
            <a:endParaRPr lang="es-ES" sz="800" b="1" dirty="0" smtClean="0">
              <a:solidFill>
                <a:schemeClr val="tx1"/>
              </a:solidFill>
              <a:latin typeface="+mj-lt"/>
            </a:endParaRPr>
          </a:p>
          <a:p>
            <a:r>
              <a:rPr lang="es-ES" sz="800" b="1" dirty="0" err="1" smtClean="0">
                <a:solidFill>
                  <a:schemeClr val="tx1"/>
                </a:solidFill>
                <a:latin typeface="+mj-lt"/>
              </a:rPr>
              <a:t>hrs</a:t>
            </a:r>
            <a:r>
              <a:rPr lang="es-ES" sz="800" b="1" dirty="0">
                <a:solidFill>
                  <a:schemeClr val="tx1"/>
                </a:solidFill>
                <a:latin typeface="+mj-lt"/>
              </a:rPr>
              <a:t>. </a:t>
            </a:r>
            <a:r>
              <a:rPr lang="es-ES" sz="800" b="1" dirty="0" smtClean="0">
                <a:solidFill>
                  <a:schemeClr val="tx1"/>
                </a:solidFill>
                <a:latin typeface="+mj-lt"/>
              </a:rPr>
              <a:t>18:00 </a:t>
            </a:r>
            <a:r>
              <a:rPr lang="es-ES" sz="800" b="1" dirty="0">
                <a:solidFill>
                  <a:schemeClr val="tx1"/>
                </a:solidFill>
                <a:latin typeface="+mj-lt"/>
              </a:rPr>
              <a:t>a  22:00 y </a:t>
            </a:r>
            <a:r>
              <a:rPr lang="es-ES" sz="800" b="1" dirty="0" smtClean="0">
                <a:solidFill>
                  <a:schemeClr val="tx1"/>
                </a:solidFill>
                <a:latin typeface="+mj-lt"/>
              </a:rPr>
              <a:t>Sábados </a:t>
            </a:r>
            <a:r>
              <a:rPr lang="es-ES" sz="800" b="1" dirty="0">
                <a:solidFill>
                  <a:schemeClr val="tx1"/>
                </a:solidFill>
                <a:latin typeface="+mj-lt"/>
              </a:rPr>
              <a:t>de </a:t>
            </a:r>
            <a:r>
              <a:rPr lang="es-ES" sz="800" b="1" dirty="0" err="1">
                <a:solidFill>
                  <a:schemeClr val="tx1"/>
                </a:solidFill>
                <a:latin typeface="+mj-lt"/>
              </a:rPr>
              <a:t>hrs</a:t>
            </a:r>
            <a:r>
              <a:rPr lang="es-ES" sz="800" b="1" dirty="0">
                <a:solidFill>
                  <a:schemeClr val="tx1"/>
                </a:solidFill>
                <a:latin typeface="+mj-lt"/>
              </a:rPr>
              <a:t>. </a:t>
            </a:r>
            <a:r>
              <a:rPr lang="es-ES" sz="800" b="1" dirty="0" smtClean="0">
                <a:solidFill>
                  <a:schemeClr val="tx1"/>
                </a:solidFill>
                <a:latin typeface="+mj-lt"/>
              </a:rPr>
              <a:t>08:00 </a:t>
            </a:r>
            <a:r>
              <a:rPr lang="es-ES" sz="800" b="1" dirty="0">
                <a:solidFill>
                  <a:schemeClr val="tx1"/>
                </a:solidFill>
                <a:latin typeface="+mj-lt"/>
              </a:rPr>
              <a:t>a </a:t>
            </a:r>
            <a:r>
              <a:rPr lang="es-ES" sz="800" b="1" dirty="0" smtClean="0">
                <a:solidFill>
                  <a:schemeClr val="tx1"/>
                </a:solidFill>
                <a:latin typeface="+mj-lt"/>
              </a:rPr>
              <a:t>15:00 </a:t>
            </a:r>
          </a:p>
          <a:p>
            <a:endParaRPr lang="es-ES" sz="1200" dirty="0" smtClean="0">
              <a:solidFill>
                <a:schemeClr val="tx1"/>
              </a:solidFill>
            </a:endParaRPr>
          </a:p>
          <a:p>
            <a:endParaRPr lang="es-ES" sz="1200" dirty="0">
              <a:solidFill>
                <a:schemeClr val="tx1"/>
              </a:solidFill>
            </a:endParaRPr>
          </a:p>
          <a:p>
            <a:r>
              <a:rPr lang="es-ES" sz="1200" dirty="0"/>
              <a:t> </a:t>
            </a:r>
          </a:p>
          <a:p>
            <a:pPr lvl="0"/>
            <a:endParaRPr lang="es-ES" sz="1200" dirty="0" smtClean="0">
              <a:solidFill>
                <a:schemeClr val="tx1"/>
              </a:solidFill>
            </a:endParaRPr>
          </a:p>
          <a:p>
            <a:pPr lvl="0"/>
            <a:endParaRPr lang="es-ES" sz="1200" dirty="0">
              <a:solidFill>
                <a:schemeClr val="tx1"/>
              </a:solidFill>
            </a:endParaRPr>
          </a:p>
        </p:txBody>
      </p:sp>
      <p:sp>
        <p:nvSpPr>
          <p:cNvPr id="3082" name="Rectangle 27"/>
          <p:cNvSpPr>
            <a:spLocks noChangeArrowheads="1"/>
          </p:cNvSpPr>
          <p:nvPr/>
        </p:nvSpPr>
        <p:spPr bwMode="auto">
          <a:xfrm>
            <a:off x="0" y="0"/>
            <a:ext cx="6858000" cy="0"/>
          </a:xfrm>
          <a:prstGeom prst="rect">
            <a:avLst/>
          </a:prstGeom>
          <a:noFill/>
          <a:ln w="9525">
            <a:noFill/>
            <a:miter lim="800000"/>
            <a:headEnd/>
            <a:tailEnd/>
          </a:ln>
        </p:spPr>
        <p:txBody>
          <a:bodyPr wrap="none" anchor="ctr">
            <a:spAutoFit/>
          </a:bodyPr>
          <a:lstStyle/>
          <a:p>
            <a:endParaRPr lang="es-BO"/>
          </a:p>
        </p:txBody>
      </p:sp>
      <p:sp>
        <p:nvSpPr>
          <p:cNvPr id="3083" name="Rectangle 29"/>
          <p:cNvSpPr>
            <a:spLocks noChangeArrowheads="1"/>
          </p:cNvSpPr>
          <p:nvPr/>
        </p:nvSpPr>
        <p:spPr bwMode="auto">
          <a:xfrm>
            <a:off x="0" y="0"/>
            <a:ext cx="6858000" cy="0"/>
          </a:xfrm>
          <a:prstGeom prst="rect">
            <a:avLst/>
          </a:prstGeom>
          <a:noFill/>
          <a:ln w="9525">
            <a:noFill/>
            <a:miter lim="800000"/>
            <a:headEnd/>
            <a:tailEnd/>
          </a:ln>
        </p:spPr>
        <p:txBody>
          <a:bodyPr wrap="none" anchor="ctr">
            <a:spAutoFit/>
          </a:bodyPr>
          <a:lstStyle/>
          <a:p>
            <a:endParaRPr lang="es-BO"/>
          </a:p>
        </p:txBody>
      </p:sp>
      <p:sp>
        <p:nvSpPr>
          <p:cNvPr id="4" name="3 Rectángulo"/>
          <p:cNvSpPr/>
          <p:nvPr/>
        </p:nvSpPr>
        <p:spPr>
          <a:xfrm>
            <a:off x="0" y="982663"/>
            <a:ext cx="6858000" cy="2015936"/>
          </a:xfrm>
          <a:prstGeom prst="rect">
            <a:avLst/>
          </a:prstGeom>
          <a:noFill/>
        </p:spPr>
        <p:txBody>
          <a:bodyPr>
            <a:spAutoFit/>
          </a:bodyPr>
          <a:lstStyle/>
          <a:p>
            <a:pPr algn="ctr">
              <a:defRPr/>
            </a:pPr>
            <a:r>
              <a:rPr lang="es-ES" sz="2500" dirty="0" smtClean="0">
                <a:solidFill>
                  <a:srgbClr val="740000"/>
                </a:solidFill>
                <a:effectLst>
                  <a:outerShdw blurRad="38100" dist="38100" dir="2700000" algn="tl">
                    <a:srgbClr val="000000">
                      <a:alpha val="43137"/>
                    </a:srgbClr>
                  </a:outerShdw>
                </a:effectLst>
                <a:latin typeface="Berlin Sans FB Demi" pitchFamily="34" charset="0"/>
              </a:rPr>
              <a:t>DIPLOMADO EN MICROBIOLOGÍA DE ALIMENTOS </a:t>
            </a:r>
            <a:r>
              <a:rPr lang="es-ES" sz="2500" dirty="0" smtClean="0">
                <a:solidFill>
                  <a:srgbClr val="740000"/>
                </a:solidFill>
                <a:effectLst>
                  <a:outerShdw blurRad="38100" dist="38100" dir="2700000" algn="tl">
                    <a:srgbClr val="000000">
                      <a:alpha val="43137"/>
                    </a:srgbClr>
                  </a:outerShdw>
                </a:effectLst>
                <a:latin typeface="Berlin Sans FB Demi" pitchFamily="34" charset="0"/>
              </a:rPr>
              <a:t>1RA</a:t>
            </a:r>
            <a:r>
              <a:rPr lang="es-ES" sz="2500" dirty="0" smtClean="0">
                <a:solidFill>
                  <a:srgbClr val="740000"/>
                </a:solidFill>
                <a:effectLst>
                  <a:outerShdw blurRad="38100" dist="38100" dir="2700000" algn="tl">
                    <a:srgbClr val="000000">
                      <a:alpha val="43137"/>
                    </a:srgbClr>
                  </a:outerShdw>
                </a:effectLst>
                <a:latin typeface="Berlin Sans FB Demi" pitchFamily="34" charset="0"/>
              </a:rPr>
              <a:t>. VERSIÓN </a:t>
            </a:r>
            <a:endParaRPr lang="es-ES" sz="2500" dirty="0" smtClean="0">
              <a:solidFill>
                <a:srgbClr val="740000"/>
              </a:solidFill>
              <a:effectLst>
                <a:outerShdw blurRad="38100" dist="38100" dir="2700000" algn="tl">
                  <a:srgbClr val="000000">
                    <a:alpha val="43137"/>
                  </a:srgbClr>
                </a:outerShdw>
              </a:effectLst>
              <a:latin typeface="Berlin Sans FB Demi" pitchFamily="34" charset="0"/>
            </a:endParaRPr>
          </a:p>
          <a:p>
            <a:pPr algn="ctr">
              <a:defRPr/>
            </a:pPr>
            <a:r>
              <a:rPr lang="es-ES" sz="2500" dirty="0" smtClean="0">
                <a:solidFill>
                  <a:srgbClr val="740000"/>
                </a:solidFill>
                <a:effectLst>
                  <a:outerShdw blurRad="38100" dist="38100" dir="2700000" algn="tl">
                    <a:srgbClr val="000000">
                      <a:alpha val="43137"/>
                    </a:srgbClr>
                  </a:outerShdw>
                </a:effectLst>
                <a:latin typeface="Berlin Sans FB Demi" pitchFamily="34" charset="0"/>
              </a:rPr>
              <a:t>(GESTIÓN 2018)</a:t>
            </a:r>
            <a:endParaRPr lang="es-ES" sz="2500" dirty="0"/>
          </a:p>
          <a:p>
            <a:pPr algn="ctr">
              <a:defRPr/>
            </a:pPr>
            <a:r>
              <a:rPr lang="es-ES" sz="2500" dirty="0" smtClean="0">
                <a:solidFill>
                  <a:srgbClr val="740000"/>
                </a:solidFill>
                <a:effectLst>
                  <a:outerShdw blurRad="38100" dist="38100" dir="2700000" algn="tl">
                    <a:srgbClr val="000000">
                      <a:alpha val="43137"/>
                    </a:srgbClr>
                  </a:outerShdw>
                </a:effectLst>
                <a:latin typeface="Berlin Sans FB Demi" pitchFamily="34" charset="0"/>
              </a:rPr>
              <a:t> </a:t>
            </a:r>
          </a:p>
          <a:p>
            <a:pPr algn="ctr">
              <a:defRPr/>
            </a:pPr>
            <a:r>
              <a:rPr lang="es-ES" sz="2500" dirty="0" smtClean="0">
                <a:solidFill>
                  <a:srgbClr val="740000"/>
                </a:solidFill>
                <a:effectLst>
                  <a:outerShdw blurRad="38100" dist="38100" dir="2700000" algn="tl">
                    <a:srgbClr val="000000">
                      <a:alpha val="43137"/>
                    </a:srgbClr>
                  </a:outerShdw>
                </a:effectLst>
                <a:latin typeface="Berlin Sans FB Demi" pitchFamily="34" charset="0"/>
              </a:rPr>
              <a:t>(1 VERSIÓN)</a:t>
            </a:r>
            <a:endParaRPr lang="es-BO" sz="2500" dirty="0">
              <a:solidFill>
                <a:srgbClr val="740000"/>
              </a:solidFill>
              <a:effectLst>
                <a:outerShdw blurRad="38100" dist="38100" dir="2700000" algn="tl">
                  <a:srgbClr val="000000">
                    <a:alpha val="43137"/>
                  </a:srgbClr>
                </a:outerShdw>
              </a:effectLst>
              <a:latin typeface="Berlin Sans FB Demi" pitchFamily="34" charset="0"/>
              <a:cs typeface="Aharoni" pitchFamily="2" charset="-79"/>
            </a:endParaRPr>
          </a:p>
        </p:txBody>
      </p:sp>
      <p:sp>
        <p:nvSpPr>
          <p:cNvPr id="3085" name="AutoShape 31" descr="http://2.bp.blogspot.com/--5RzCDnqklE/T3w44zbw72I/AAAAAAAADFQ/ARzxzpINL9s/s1600/umsa%2Blogo.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s-BO"/>
          </a:p>
        </p:txBody>
      </p:sp>
      <p:pic>
        <p:nvPicPr>
          <p:cNvPr id="3086" name="Picture 33" descr="http://2.bp.blogspot.com/--5RzCDnqklE/T3w44zbw72I/AAAAAAAADFQ/ARzxzpINL9s/s1600/umsa%2Blogo.jpg"/>
          <p:cNvPicPr>
            <a:picLocks noChangeAspect="1" noChangeArrowheads="1"/>
          </p:cNvPicPr>
          <p:nvPr/>
        </p:nvPicPr>
        <p:blipFill>
          <a:blip r:embed="rId4" cstate="print"/>
          <a:srcRect/>
          <a:stretch>
            <a:fillRect/>
          </a:stretch>
        </p:blipFill>
        <p:spPr bwMode="auto">
          <a:xfrm>
            <a:off x="155575" y="20637"/>
            <a:ext cx="469900" cy="868363"/>
          </a:xfrm>
          <a:prstGeom prst="rect">
            <a:avLst/>
          </a:prstGeom>
          <a:noFill/>
          <a:ln w="9525">
            <a:noFill/>
            <a:miter lim="800000"/>
            <a:headEnd/>
            <a:tailEnd/>
          </a:ln>
        </p:spPr>
      </p:pic>
      <p:sp>
        <p:nvSpPr>
          <p:cNvPr id="3088" name="32 Rectángulo"/>
          <p:cNvSpPr>
            <a:spLocks noChangeArrowheads="1"/>
          </p:cNvSpPr>
          <p:nvPr/>
        </p:nvSpPr>
        <p:spPr bwMode="auto">
          <a:xfrm>
            <a:off x="0" y="3657600"/>
            <a:ext cx="6753225" cy="2546851"/>
          </a:xfrm>
          <a:prstGeom prst="rect">
            <a:avLst/>
          </a:prstGeom>
          <a:noFill/>
          <a:ln w="9525">
            <a:noFill/>
            <a:miter lim="800000"/>
            <a:headEnd/>
            <a:tailEnd/>
          </a:ln>
        </p:spPr>
        <p:txBody>
          <a:bodyPr wrap="square">
            <a:spAutoFit/>
          </a:bodyPr>
          <a:lstStyle/>
          <a:p>
            <a:r>
              <a:rPr lang="es-ES" sz="1050" b="1" dirty="0">
                <a:solidFill>
                  <a:srgbClr val="990000"/>
                </a:solidFill>
              </a:rPr>
              <a:t>MISIÓN </a:t>
            </a:r>
            <a:endParaRPr lang="es-ES" sz="1050" dirty="0">
              <a:solidFill>
                <a:srgbClr val="990000"/>
              </a:solidFill>
            </a:endParaRPr>
          </a:p>
          <a:p>
            <a:pPr algn="just"/>
            <a:r>
              <a:rPr lang="es-ES" sz="800" dirty="0"/>
              <a:t>El Programa de Diplomado en Microbiología de Alimentos de la Universidad Mayor de San Andrés UMSA, tiene por misión, en el marco esencial de la misión de la UMSA, es ofrecer al mercado laboral profesionales capaces de desarrollarse con pleno éxito en las áreas concernientes al análisis microbiológico de los recursos alimenticios con actividades que fortalecen y estimulan su éxito, como son la investigación y asistencia técnica, asegurando calidad y excelencia académica con conciencia crítica para trabajar al servicio de la sociedad garantizando su salud, con suficiente capacidad para dedicarse a los servicios de laboratorios. </a:t>
            </a:r>
          </a:p>
          <a:p>
            <a:r>
              <a:rPr lang="es-ES" sz="1050" dirty="0"/>
              <a:t> </a:t>
            </a:r>
          </a:p>
          <a:p>
            <a:r>
              <a:rPr lang="es-ES" sz="1050" b="1" dirty="0">
                <a:solidFill>
                  <a:srgbClr val="990000"/>
                </a:solidFill>
              </a:rPr>
              <a:t>OBJETIVO</a:t>
            </a:r>
            <a:endParaRPr lang="es-ES" sz="1050" dirty="0">
              <a:solidFill>
                <a:srgbClr val="990000"/>
              </a:solidFill>
            </a:endParaRPr>
          </a:p>
          <a:p>
            <a:pPr lvl="0" algn="just"/>
            <a:r>
              <a:rPr lang="es-ES" sz="800" dirty="0"/>
              <a:t>En el aspecto teórico, el objetivo global del Programa de Diplomado pretende que al finalizar el curso, el alumno haya adquirido conocimientos de microbiología de los alimentos y, en particular, sobre la ecología de los microorganismos en los alimentos, las principales infecciones e intoxicaciones asociadas al consumo de alimentos y la microbiología de los principales tipos de alimentos</a:t>
            </a:r>
            <a:r>
              <a:rPr lang="es-ES" sz="800" dirty="0" smtClean="0"/>
              <a:t>.</a:t>
            </a:r>
          </a:p>
          <a:p>
            <a:pPr lvl="0" algn="just"/>
            <a:endParaRPr lang="es-ES" sz="800" dirty="0"/>
          </a:p>
          <a:p>
            <a:pPr lvl="0" algn="just"/>
            <a:r>
              <a:rPr lang="es-ES" sz="800" dirty="0"/>
              <a:t>En la vertiente práctica, el objetivo global pretende que al finalizar el diplomado el alumno conozca los principales métodos de análisis microbiológico de alimentos, sus fundamentos teóricos y sus aplicaciones prácticas. Se pretende que el alumno conozca y practique con métodos del laboratorio de microbiología alimentaria tanto métodos clásicos, como métodos avanzados (automatizados, flujo lateral, etc.) y tanto de recuento de microorganismos indicadores como de aislamiento e identificación de microorganismos patógenos. Se pretende con ello que el alumno realice en la práctica del laboratorio cada método, interprete los resultados obtenidos (colonias, recuentos, etc.) y sea capaz de emitir un informe con los resultados obtenidos, interpretando la legislación vigente sobre normas microbiológicas para la muestra concreta objeto de análisis.	</a:t>
            </a:r>
          </a:p>
        </p:txBody>
      </p:sp>
      <p:grpSp>
        <p:nvGrpSpPr>
          <p:cNvPr id="3089" name="18 Grupo"/>
          <p:cNvGrpSpPr>
            <a:grpSpLocks/>
          </p:cNvGrpSpPr>
          <p:nvPr/>
        </p:nvGrpSpPr>
        <p:grpSpPr bwMode="auto">
          <a:xfrm>
            <a:off x="0" y="2528888"/>
            <a:ext cx="6781800" cy="1052512"/>
            <a:chOff x="0" y="3009900"/>
            <a:chExt cx="6781800" cy="1280848"/>
          </a:xfrm>
        </p:grpSpPr>
        <p:pic>
          <p:nvPicPr>
            <p:cNvPr id="3096" name="Picture 20" descr="C:\Users\TOSHIBA\Documents\2015 UNIGEN\CURSO TOX.FOR\IMAGENES TRIPTICO TOXFOR\rc-Forensic-Toxicology.jpg"/>
            <p:cNvPicPr>
              <a:picLocks noChangeAspect="1" noChangeArrowheads="1"/>
            </p:cNvPicPr>
            <p:nvPr/>
          </p:nvPicPr>
          <p:blipFill>
            <a:blip r:embed="rId5" cstate="print"/>
            <a:srcRect l="1099"/>
            <a:stretch>
              <a:fillRect/>
            </a:stretch>
          </p:blipFill>
          <p:spPr bwMode="auto">
            <a:xfrm>
              <a:off x="0" y="3025405"/>
              <a:ext cx="4267200" cy="1265343"/>
            </a:xfrm>
            <a:prstGeom prst="rect">
              <a:avLst/>
            </a:prstGeom>
            <a:noFill/>
            <a:ln w="9525">
              <a:noFill/>
              <a:miter lim="800000"/>
              <a:headEnd/>
              <a:tailEnd/>
            </a:ln>
          </p:spPr>
        </p:pic>
        <p:pic>
          <p:nvPicPr>
            <p:cNvPr id="3097" name="Picture 21" descr="C:\Users\TOSHIBA\Documents\2015 UNIGEN\CURSO TOX.FOR\IMAGENES TRIPTICO TOXFOR\shutterstock_80851147.jpg"/>
            <p:cNvPicPr>
              <a:picLocks noChangeAspect="1" noChangeArrowheads="1"/>
            </p:cNvPicPr>
            <p:nvPr/>
          </p:nvPicPr>
          <p:blipFill>
            <a:blip r:embed="rId6" cstate="print"/>
            <a:srcRect l="33333" t="66667"/>
            <a:stretch>
              <a:fillRect/>
            </a:stretch>
          </p:blipFill>
          <p:spPr bwMode="auto">
            <a:xfrm>
              <a:off x="4267200" y="3009900"/>
              <a:ext cx="2514600" cy="1257300"/>
            </a:xfrm>
            <a:prstGeom prst="rect">
              <a:avLst/>
            </a:prstGeom>
            <a:noFill/>
            <a:ln w="9525">
              <a:noFill/>
              <a:miter lim="800000"/>
              <a:headEnd/>
              <a:tailEnd/>
            </a:ln>
          </p:spPr>
        </p:pic>
      </p:grpSp>
      <p:sp>
        <p:nvSpPr>
          <p:cNvPr id="17" name="16 Rectángulo"/>
          <p:cNvSpPr/>
          <p:nvPr/>
        </p:nvSpPr>
        <p:spPr>
          <a:xfrm>
            <a:off x="4038600" y="5865952"/>
            <a:ext cx="3416197" cy="3477875"/>
          </a:xfrm>
          <a:prstGeom prst="rect">
            <a:avLst/>
          </a:prstGeom>
          <a:noFill/>
          <a:ln>
            <a:noFill/>
          </a:ln>
        </p:spPr>
        <p:txBody>
          <a:bodyPr wrap="square">
            <a:spAutoFit/>
          </a:bodyPr>
          <a:lstStyle/>
          <a:p>
            <a:pPr marL="177800"/>
            <a:r>
              <a:rPr lang="es-ES" sz="1400" b="1" dirty="0" smtClean="0"/>
              <a:t> </a:t>
            </a:r>
            <a:endParaRPr lang="es-ES" sz="1400" b="1" dirty="0" smtClean="0"/>
          </a:p>
          <a:p>
            <a:pPr marL="177800"/>
            <a:r>
              <a:rPr lang="es-ES" sz="1400" b="1" dirty="0"/>
              <a:t> </a:t>
            </a:r>
            <a:r>
              <a:rPr lang="es-ES" sz="1400" b="1" dirty="0" smtClean="0"/>
              <a:t> </a:t>
            </a:r>
          </a:p>
          <a:p>
            <a:pPr marL="177800"/>
            <a:r>
              <a:rPr lang="es-ES" sz="1200" b="1" dirty="0" smtClean="0">
                <a:solidFill>
                  <a:srgbClr val="990000"/>
                </a:solidFill>
              </a:rPr>
              <a:t>  INVERSIÓN</a:t>
            </a:r>
            <a:endParaRPr lang="es-ES" sz="1200" b="1" dirty="0">
              <a:solidFill>
                <a:srgbClr val="990000"/>
              </a:solidFill>
            </a:endParaRPr>
          </a:p>
          <a:p>
            <a:r>
              <a:rPr lang="es-ES" sz="800" b="1" dirty="0" smtClean="0"/>
              <a:t>     </a:t>
            </a:r>
            <a:r>
              <a:rPr lang="es-ES" sz="800" b="1" dirty="0"/>
              <a:t> </a:t>
            </a:r>
            <a:r>
              <a:rPr lang="es-ES" sz="800" b="1" dirty="0" smtClean="0"/>
              <a:t>   Matrícula</a:t>
            </a:r>
            <a:r>
              <a:rPr lang="es-ES" sz="800" b="1" dirty="0"/>
              <a:t>:  </a:t>
            </a:r>
          </a:p>
          <a:p>
            <a:r>
              <a:rPr lang="es-ES" sz="800" b="1" dirty="0" smtClean="0"/>
              <a:t>         Bs</a:t>
            </a:r>
            <a:r>
              <a:rPr lang="es-ES" sz="800" b="1" dirty="0"/>
              <a:t>. </a:t>
            </a:r>
            <a:r>
              <a:rPr lang="es-ES" sz="800" b="1" dirty="0" smtClean="0"/>
              <a:t>420 (Cuatrocientos veinte </a:t>
            </a:r>
            <a:endParaRPr lang="es-ES" sz="800" b="1" dirty="0" smtClean="0"/>
          </a:p>
          <a:p>
            <a:r>
              <a:rPr lang="es-ES" sz="800" b="1" dirty="0"/>
              <a:t> </a:t>
            </a:r>
            <a:r>
              <a:rPr lang="es-ES" sz="800" b="1" dirty="0" smtClean="0"/>
              <a:t>        00/100 Bolivianos) </a:t>
            </a:r>
            <a:endParaRPr lang="es-ES" sz="800" b="1" dirty="0" smtClean="0"/>
          </a:p>
          <a:p>
            <a:r>
              <a:rPr lang="es-ES" sz="800" b="1" dirty="0"/>
              <a:t> </a:t>
            </a:r>
            <a:r>
              <a:rPr lang="es-ES" sz="800" b="1" dirty="0" smtClean="0"/>
              <a:t>        </a:t>
            </a:r>
            <a:r>
              <a:rPr lang="es-ES" sz="800" b="1" dirty="0" smtClean="0"/>
              <a:t>Bs</a:t>
            </a:r>
            <a:r>
              <a:rPr lang="es-ES" sz="800" b="1" dirty="0"/>
              <a:t>. </a:t>
            </a:r>
            <a:r>
              <a:rPr lang="es-ES" sz="800" b="1" dirty="0" smtClean="0"/>
              <a:t>8.000 (Ocho mil  </a:t>
            </a:r>
            <a:r>
              <a:rPr lang="es-ES" sz="800" b="1" dirty="0"/>
              <a:t>00/100 </a:t>
            </a:r>
            <a:endParaRPr lang="es-ES" sz="800" b="1" dirty="0" smtClean="0"/>
          </a:p>
          <a:p>
            <a:r>
              <a:rPr lang="es-ES" sz="800" b="1" dirty="0"/>
              <a:t> </a:t>
            </a:r>
            <a:r>
              <a:rPr lang="es-ES" sz="800" b="1" dirty="0" smtClean="0"/>
              <a:t>        Bolivianos</a:t>
            </a:r>
            <a:r>
              <a:rPr lang="es-ES" sz="800" b="1" dirty="0"/>
              <a:t>) – </a:t>
            </a:r>
            <a:r>
              <a:rPr lang="es-ES" sz="800" b="1" dirty="0" smtClean="0"/>
              <a:t>4 </a:t>
            </a:r>
            <a:r>
              <a:rPr lang="es-ES" sz="800" b="1" dirty="0" smtClean="0"/>
              <a:t>cuotas </a:t>
            </a:r>
          </a:p>
          <a:p>
            <a:endParaRPr lang="es-ES" sz="700" b="1" dirty="0" smtClean="0"/>
          </a:p>
          <a:p>
            <a:r>
              <a:rPr lang="es-ES" sz="1400" b="1" dirty="0" smtClean="0"/>
              <a:t>     </a:t>
            </a:r>
            <a:r>
              <a:rPr lang="es-ES" sz="1400" b="1" dirty="0" smtClean="0"/>
              <a:t> </a:t>
            </a:r>
            <a:r>
              <a:rPr lang="es-ES" sz="1200" b="1" dirty="0" smtClean="0">
                <a:solidFill>
                  <a:srgbClr val="990000"/>
                </a:solidFill>
              </a:rPr>
              <a:t>INICIO </a:t>
            </a:r>
            <a:r>
              <a:rPr lang="es-ES" sz="1200" b="1" dirty="0" smtClean="0">
                <a:solidFill>
                  <a:srgbClr val="990000"/>
                </a:solidFill>
              </a:rPr>
              <a:t>DE CLASES </a:t>
            </a:r>
            <a:endParaRPr lang="es-ES" sz="1200" b="1" dirty="0">
              <a:solidFill>
                <a:srgbClr val="990000"/>
              </a:solidFill>
            </a:endParaRPr>
          </a:p>
          <a:p>
            <a:r>
              <a:rPr lang="es-ES" sz="800" b="1" dirty="0" smtClean="0"/>
              <a:t>      </a:t>
            </a:r>
            <a:r>
              <a:rPr lang="es-ES" sz="800" b="1" dirty="0" smtClean="0"/>
              <a:t>    Julio </a:t>
            </a:r>
            <a:r>
              <a:rPr lang="es-ES" sz="800" b="1" dirty="0" smtClean="0"/>
              <a:t>de 2018 </a:t>
            </a:r>
          </a:p>
          <a:p>
            <a:pPr marL="177800" indent="-177800"/>
            <a:endParaRPr lang="es-ES" sz="700" b="1" dirty="0" smtClean="0"/>
          </a:p>
          <a:p>
            <a:pPr marL="177800" indent="-177800"/>
            <a:r>
              <a:rPr lang="es-ES" sz="1200" b="1" dirty="0">
                <a:solidFill>
                  <a:srgbClr val="990000"/>
                </a:solidFill>
              </a:rPr>
              <a:t> </a:t>
            </a:r>
            <a:r>
              <a:rPr lang="es-ES" sz="1200" b="1" dirty="0" smtClean="0">
                <a:solidFill>
                  <a:srgbClr val="990000"/>
                </a:solidFill>
              </a:rPr>
              <a:t>     DURACIÓN </a:t>
            </a:r>
            <a:endParaRPr lang="es-ES" sz="1200" b="1" dirty="0">
              <a:solidFill>
                <a:srgbClr val="990000"/>
              </a:solidFill>
            </a:endParaRPr>
          </a:p>
          <a:p>
            <a:pPr lvl="0"/>
            <a:r>
              <a:rPr lang="es-BO" sz="1200" b="1" dirty="0" smtClean="0"/>
              <a:t>       </a:t>
            </a:r>
            <a:r>
              <a:rPr lang="es-BO" sz="800" b="1" dirty="0" smtClean="0"/>
              <a:t>6 meses  </a:t>
            </a:r>
            <a:endParaRPr lang="es-BO" sz="800" b="1" dirty="0"/>
          </a:p>
          <a:p>
            <a:r>
              <a:rPr lang="es-ES" sz="1050" b="1" dirty="0" smtClean="0"/>
              <a:t>       </a:t>
            </a:r>
          </a:p>
          <a:p>
            <a:r>
              <a:rPr lang="es-ES" sz="1400" b="1" dirty="0" smtClean="0"/>
              <a:t>      </a:t>
            </a:r>
            <a:r>
              <a:rPr lang="es-ES" sz="1200" b="1" dirty="0" smtClean="0">
                <a:solidFill>
                  <a:srgbClr val="990000"/>
                </a:solidFill>
              </a:rPr>
              <a:t>MAYOR INFORMACIÓN </a:t>
            </a:r>
            <a:endParaRPr lang="es-ES" sz="1200" b="1" dirty="0">
              <a:solidFill>
                <a:srgbClr val="990000"/>
              </a:solidFill>
            </a:endParaRPr>
          </a:p>
          <a:p>
            <a:r>
              <a:rPr lang="es-ES" sz="1050" b="1" dirty="0"/>
              <a:t>      </a:t>
            </a:r>
            <a:r>
              <a:rPr lang="es-ES" sz="1050" b="1" dirty="0" smtClean="0"/>
              <a:t>  </a:t>
            </a:r>
            <a:r>
              <a:rPr lang="es-ES" sz="800" b="1" dirty="0" smtClean="0"/>
              <a:t>Calle </a:t>
            </a:r>
            <a:r>
              <a:rPr lang="es-ES" sz="800" b="1" dirty="0" smtClean="0"/>
              <a:t>Claudio Sanjinés No. </a:t>
            </a:r>
            <a:r>
              <a:rPr lang="es-ES" sz="800" b="1" dirty="0" smtClean="0"/>
              <a:t>1783</a:t>
            </a:r>
          </a:p>
          <a:p>
            <a:r>
              <a:rPr lang="es-ES" sz="800" b="1" dirty="0"/>
              <a:t> </a:t>
            </a:r>
            <a:r>
              <a:rPr lang="es-ES" sz="800" b="1" dirty="0" smtClean="0"/>
              <a:t>          </a:t>
            </a:r>
            <a:r>
              <a:rPr lang="es-ES" sz="800" b="1" dirty="0" smtClean="0"/>
              <a:t>Zona Miraflores</a:t>
            </a:r>
            <a:endParaRPr lang="es-ES" sz="800" b="1" dirty="0" smtClean="0"/>
          </a:p>
          <a:p>
            <a:r>
              <a:rPr lang="es-ES" sz="800" b="1" dirty="0" smtClean="0"/>
              <a:t>           Teléfono </a:t>
            </a:r>
            <a:r>
              <a:rPr lang="es-ES" sz="800" b="1" dirty="0" smtClean="0"/>
              <a:t>: 2-242855</a:t>
            </a:r>
            <a:endParaRPr lang="es-ES" sz="800" b="1" dirty="0"/>
          </a:p>
          <a:p>
            <a:pPr lvl="0"/>
            <a:endParaRPr lang="es-ES" sz="1050" dirty="0"/>
          </a:p>
          <a:p>
            <a:pPr algn="r">
              <a:defRPr/>
            </a:pPr>
            <a:endParaRPr lang="es-ES" sz="1050" dirty="0">
              <a:latin typeface="Arial Narrow" pitchFamily="34" charset="0"/>
            </a:endParaRPr>
          </a:p>
        </p:txBody>
      </p:sp>
      <p:pic>
        <p:nvPicPr>
          <p:cNvPr id="3092" name="Picture 9" descr="C:\Users\TOSHIBA\Pictures\DNA LOGO UIG\fcfb_inicio.gif"/>
          <p:cNvPicPr>
            <a:picLocks noChangeAspect="1" noChangeArrowheads="1"/>
          </p:cNvPicPr>
          <p:nvPr/>
        </p:nvPicPr>
        <p:blipFill>
          <a:blip r:embed="rId7" cstate="print"/>
          <a:srcRect/>
          <a:stretch>
            <a:fillRect/>
          </a:stretch>
        </p:blipFill>
        <p:spPr bwMode="auto">
          <a:xfrm>
            <a:off x="5859463" y="69850"/>
            <a:ext cx="830262" cy="819150"/>
          </a:xfrm>
          <a:prstGeom prst="rect">
            <a:avLst/>
          </a:prstGeom>
          <a:solidFill>
            <a:schemeClr val="bg1"/>
          </a:solidFill>
          <a:ln w="9525">
            <a:noFill/>
            <a:miter lim="800000"/>
            <a:headEnd/>
            <a:tailEnd/>
          </a:ln>
        </p:spPr>
      </p:pic>
      <p:sp>
        <p:nvSpPr>
          <p:cNvPr id="3094" name="20 Rectángulo"/>
          <p:cNvSpPr>
            <a:spLocks noChangeArrowheads="1"/>
          </p:cNvSpPr>
          <p:nvPr/>
        </p:nvSpPr>
        <p:spPr bwMode="auto">
          <a:xfrm>
            <a:off x="0" y="2209800"/>
            <a:ext cx="5951538" cy="307777"/>
          </a:xfrm>
          <a:prstGeom prst="rect">
            <a:avLst/>
          </a:prstGeom>
          <a:noFill/>
          <a:ln w="9525">
            <a:noFill/>
            <a:miter lim="800000"/>
            <a:headEnd/>
            <a:tailEnd/>
          </a:ln>
        </p:spPr>
        <p:txBody>
          <a:bodyPr wrap="square">
            <a:spAutoFit/>
          </a:bodyPr>
          <a:lstStyle/>
          <a:p>
            <a:r>
              <a:rPr lang="es-ES" sz="1400" dirty="0" smtClean="0">
                <a:latin typeface="Berlin Sans FB Demi" pitchFamily="34" charset="0"/>
              </a:rPr>
              <a:t>PRE-INSCRIPCIONES:  Del 21 de Mayo al 01 de Junio de 2018 </a:t>
            </a:r>
            <a:endParaRPr lang="es-BO"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1298</TotalTime>
  <Words>311</Words>
  <Application>Microsoft Office PowerPoint</Application>
  <PresentationFormat>Presentación en pantalla (4:3)</PresentationFormat>
  <Paragraphs>55</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Diseño predeterminado</vt:lpstr>
      <vt:lpstr>UNIVERSIDAD  MAYOR DE  SAN  ANDRES   FACULTAD DE CIENCIAS FARMACEÚTICAS Y BIOQUÍMICAS UNIDAD DE POSTGRADO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SERGIO</dc:creator>
  <cp:lastModifiedBy>Usuario</cp:lastModifiedBy>
  <cp:revision>81</cp:revision>
  <cp:lastPrinted>2018-05-14T15:03:47Z</cp:lastPrinted>
  <dcterms:created xsi:type="dcterms:W3CDTF">1601-01-01T00:00:00Z</dcterms:created>
  <dcterms:modified xsi:type="dcterms:W3CDTF">2018-05-14T15:04:00Z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